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B906-D8ED-4289-9C1E-CA084D803BB1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B86AF-8801-4EAF-9D39-49CFEDFB1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93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B86AF-8801-4EAF-9D39-49CFEDFB141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1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B86AF-8801-4EAF-9D39-49CFEDFB141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89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69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49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43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5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8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54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9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7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17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43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3C50-50E8-4868-BBE3-A8DA1462277C}" type="datetimeFigureOut">
              <a:rPr lang="es-ES" smtClean="0"/>
              <a:t>02/02/2014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FC81-BE97-486D-B383-80C27EF00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9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es-ES" b="1" dirty="0" smtClean="0"/>
              <a:t>ACENTUACIÓN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982960"/>
          </a:xfrm>
        </p:spPr>
        <p:txBody>
          <a:bodyPr/>
          <a:lstStyle/>
          <a:p>
            <a:r>
              <a:rPr lang="es-ES" dirty="0" smtClean="0"/>
              <a:t>DIPTONGOS E HIATOS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394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854968"/>
          </a:xfrm>
        </p:spPr>
        <p:txBody>
          <a:bodyPr/>
          <a:lstStyle/>
          <a:p>
            <a:r>
              <a:rPr lang="es-ES" dirty="0" smtClean="0"/>
              <a:t>Las vocales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76668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En el mundo de las vocales hay fuertes y débiles.</a:t>
            </a:r>
            <a:endParaRPr lang="es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683568" y="2366883"/>
            <a:ext cx="3960440" cy="3942437"/>
            <a:chOff x="683568" y="2366883"/>
            <a:chExt cx="3960440" cy="3942437"/>
          </a:xfrm>
        </p:grpSpPr>
        <p:sp>
          <p:nvSpPr>
            <p:cNvPr id="4" name="3 CuadroTexto"/>
            <p:cNvSpPr txBox="1"/>
            <p:nvPr/>
          </p:nvSpPr>
          <p:spPr>
            <a:xfrm>
              <a:off x="683568" y="2366883"/>
              <a:ext cx="3096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/>
                <a:t>Las fuertes son unos </a:t>
              </a:r>
              <a:r>
                <a:rPr lang="es-ES" sz="2800" dirty="0" err="1" smtClean="0"/>
                <a:t>m</a:t>
              </a:r>
              <a:r>
                <a:rPr lang="es-ES" sz="2800" dirty="0" err="1" smtClean="0">
                  <a:solidFill>
                    <a:srgbClr val="FF0000"/>
                  </a:solidFill>
                </a:rPr>
                <a:t>A</a:t>
              </a:r>
              <a:r>
                <a:rPr lang="es-ES" sz="2800" dirty="0" err="1" smtClean="0"/>
                <a:t>t</a:t>
              </a:r>
              <a:r>
                <a:rPr lang="es-ES" sz="2800" dirty="0" err="1" smtClean="0">
                  <a:solidFill>
                    <a:srgbClr val="FF0000"/>
                  </a:solidFill>
                </a:rPr>
                <a:t>O</a:t>
              </a:r>
              <a:r>
                <a:rPr lang="es-ES" sz="2800" dirty="0" err="1" smtClean="0"/>
                <a:t>n</a:t>
              </a:r>
              <a:r>
                <a:rPr lang="es-ES" sz="2800" dirty="0" err="1" smtClean="0">
                  <a:solidFill>
                    <a:srgbClr val="FF0000"/>
                  </a:solidFill>
                </a:rPr>
                <a:t>E</a:t>
              </a:r>
              <a:r>
                <a:rPr lang="es-ES" sz="2800" dirty="0" err="1" smtClean="0"/>
                <a:t>s</a:t>
              </a:r>
              <a:endParaRPr lang="es-ES" sz="2800" dirty="0"/>
            </a:p>
          </p:txBody>
        </p: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581747"/>
              <a:ext cx="2365406" cy="2727573"/>
            </a:xfrm>
            <a:prstGeom prst="rect">
              <a:avLst/>
            </a:prstGeom>
          </p:spPr>
        </p:pic>
        <p:sp>
          <p:nvSpPr>
            <p:cNvPr id="8" name="7 Llamada ovalada"/>
            <p:cNvSpPr/>
            <p:nvPr/>
          </p:nvSpPr>
          <p:spPr>
            <a:xfrm>
              <a:off x="2699792" y="3212976"/>
              <a:ext cx="1944216" cy="846093"/>
            </a:xfrm>
            <a:prstGeom prst="wedgeEllipseCallout">
              <a:avLst>
                <a:gd name="adj1" fmla="val -55038"/>
                <a:gd name="adj2" fmla="val 67412"/>
              </a:avLst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¡Te vas a enterar!</a:t>
              </a:r>
              <a:endParaRPr lang="es-ES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292080" y="2420888"/>
            <a:ext cx="3528392" cy="4032447"/>
            <a:chOff x="5292080" y="2420888"/>
            <a:chExt cx="3528392" cy="4032447"/>
          </a:xfrm>
        </p:grpSpPr>
        <p:sp>
          <p:nvSpPr>
            <p:cNvPr id="5" name="4 CuadroTexto"/>
            <p:cNvSpPr txBox="1"/>
            <p:nvPr/>
          </p:nvSpPr>
          <p:spPr>
            <a:xfrm>
              <a:off x="5292080" y="2420888"/>
              <a:ext cx="3096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/>
                <a:t>Las débiles solo quieren </a:t>
              </a:r>
              <a:r>
                <a:rPr lang="es-ES" sz="2800" dirty="0" err="1" smtClean="0"/>
                <a:t>h</a:t>
              </a:r>
              <a:r>
                <a:rPr lang="es-ES" sz="2800" dirty="0" err="1" smtClean="0">
                  <a:solidFill>
                    <a:srgbClr val="FF0000"/>
                  </a:solidFill>
                </a:rPr>
                <a:t>UI</a:t>
              </a:r>
              <a:r>
                <a:rPr lang="es-ES" sz="2800" dirty="0" err="1" smtClean="0"/>
                <a:t>r</a:t>
              </a:r>
              <a:endParaRPr lang="es-ES" sz="2800" dirty="0"/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891321"/>
              <a:ext cx="2383730" cy="2562014"/>
            </a:xfrm>
            <a:prstGeom prst="rect">
              <a:avLst/>
            </a:prstGeom>
          </p:spPr>
        </p:pic>
        <p:sp>
          <p:nvSpPr>
            <p:cNvPr id="9" name="8 Llamada ovalada"/>
            <p:cNvSpPr/>
            <p:nvPr/>
          </p:nvSpPr>
          <p:spPr>
            <a:xfrm>
              <a:off x="6876256" y="3429000"/>
              <a:ext cx="1944216" cy="846093"/>
            </a:xfrm>
            <a:prstGeom prst="wedgeEllipseCallout">
              <a:avLst>
                <a:gd name="adj1" fmla="val -29384"/>
                <a:gd name="adj2" fmla="val 8051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6000">
                  <a:schemeClr val="accent1">
                    <a:tint val="44500"/>
                    <a:satMod val="160000"/>
                    <a:alpha val="81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!</a:t>
              </a:r>
              <a:r>
                <a:rPr lang="es-ES" dirty="0" err="1" smtClean="0"/>
                <a:t>Ahhh</a:t>
              </a:r>
              <a:r>
                <a:rPr lang="es-ES" dirty="0" smtClean="0"/>
                <a:t>…¡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673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90080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Cuando dos </a:t>
            </a:r>
            <a:r>
              <a:rPr lang="es-ES" dirty="0" smtClean="0"/>
              <a:t>matones coinciden</a:t>
            </a:r>
            <a:r>
              <a:rPr lang="es-ES" dirty="0"/>
              <a:t>, les molesta mucho ir una junto a la otra, por pura vanidad, así que se separan.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6" t="11188" r="5758"/>
          <a:stretch/>
        </p:blipFill>
        <p:spPr>
          <a:xfrm>
            <a:off x="2933426" y="3015000"/>
            <a:ext cx="3853635" cy="3750093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827584" y="2276872"/>
            <a:ext cx="2664296" cy="1026160"/>
          </a:xfrm>
          <a:prstGeom prst="wedgeEllipseCallout">
            <a:avLst>
              <a:gd name="adj1" fmla="val 41907"/>
              <a:gd name="adj2" fmla="val 74258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Eh tío, yo me abro, no quiero pele a.</a:t>
            </a:r>
            <a:endParaRPr lang="es-ES" dirty="0"/>
          </a:p>
        </p:txBody>
      </p:sp>
      <p:sp>
        <p:nvSpPr>
          <p:cNvPr id="7" name="6 Llamada ovalada"/>
          <p:cNvSpPr/>
          <p:nvPr/>
        </p:nvSpPr>
        <p:spPr>
          <a:xfrm>
            <a:off x="5724128" y="2348880"/>
            <a:ext cx="1440160" cy="1316521"/>
          </a:xfrm>
          <a:prstGeom prst="wedgeEllipseCallout">
            <a:avLst>
              <a:gd name="adj1" fmla="val -45525"/>
              <a:gd name="adj2" fmla="val 56538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Ya ve o…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84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Cuando una vocal fuerte logra enganchar a una débil y dominarla, tenemos un </a:t>
            </a:r>
            <a:r>
              <a:rPr lang="es-ES" b="1" dirty="0">
                <a:solidFill>
                  <a:srgbClr val="FF0000"/>
                </a:solidFill>
              </a:rPr>
              <a:t>diptongo</a:t>
            </a:r>
            <a:r>
              <a:rPr lang="es-ES" dirty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1" y="2379216"/>
            <a:ext cx="3951149" cy="3714080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5076056" y="2060848"/>
            <a:ext cx="1872208" cy="1193800"/>
          </a:xfrm>
          <a:prstGeom prst="wedgeEllipseCallout">
            <a:avLst>
              <a:gd name="adj1" fmla="val -54873"/>
              <a:gd name="adj2" fmla="val 4857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Nene, no t</a:t>
            </a:r>
            <a:r>
              <a:rPr lang="es-ES" dirty="0" smtClean="0">
                <a:solidFill>
                  <a:srgbClr val="FF0000"/>
                </a:solidFill>
              </a:rPr>
              <a:t>ie</a:t>
            </a:r>
            <a:r>
              <a:rPr lang="es-ES" dirty="0" smtClean="0"/>
              <a:t>nes escapator</a:t>
            </a:r>
            <a:r>
              <a:rPr lang="es-ES" dirty="0" smtClean="0">
                <a:solidFill>
                  <a:srgbClr val="FF0000"/>
                </a:solidFill>
              </a:rPr>
              <a:t>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6084168" y="3717032"/>
            <a:ext cx="1080120" cy="864096"/>
          </a:xfrm>
          <a:prstGeom prst="wedgeEllipseCallout">
            <a:avLst>
              <a:gd name="adj1" fmla="val -50335"/>
              <a:gd name="adj2" fmla="val 32036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¡</a:t>
            </a:r>
            <a:r>
              <a:rPr lang="es-ES" dirty="0" err="1" smtClean="0"/>
              <a:t>Ugh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34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304" y="2642494"/>
            <a:ext cx="1560748" cy="323477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Si engancha una por la izquierda y otra por la </a:t>
            </a:r>
            <a:r>
              <a:rPr lang="es-ES" dirty="0" smtClean="0"/>
              <a:t>derecha es un </a:t>
            </a:r>
            <a:r>
              <a:rPr lang="es-ES" dirty="0"/>
              <a:t>triptongo.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42494"/>
            <a:ext cx="1537320" cy="323477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7484" y="2713170"/>
            <a:ext cx="2136948" cy="3043781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4429708" y="1844824"/>
            <a:ext cx="2518556" cy="1152128"/>
          </a:xfrm>
          <a:prstGeom prst="wedgeEllipseCallout">
            <a:avLst>
              <a:gd name="adj1" fmla="val -39501"/>
              <a:gd name="adj2" fmla="val 70918"/>
            </a:avLst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9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</a:t>
            </a:r>
            <a:r>
              <a:rPr lang="es-ES" dirty="0" smtClean="0">
                <a:solidFill>
                  <a:srgbClr val="FF0000"/>
                </a:solidFill>
              </a:rPr>
              <a:t>uau</a:t>
            </a:r>
            <a:r>
              <a:rPr lang="es-ES" dirty="0" smtClean="0"/>
              <a:t>, esto me va a gustar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4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Si coinciden dos vocales débiles seguidas, se juntan para darse fuerza: </a:t>
            </a:r>
            <a:r>
              <a:rPr lang="es-ES" b="1" dirty="0">
                <a:solidFill>
                  <a:srgbClr val="FF0000"/>
                </a:solidFill>
              </a:rPr>
              <a:t>diptongo</a:t>
            </a:r>
            <a:r>
              <a:rPr lang="es-ES" dirty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66975"/>
            <a:ext cx="1753344" cy="36893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3064253" cy="3240360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6948264" y="1484784"/>
            <a:ext cx="2016224" cy="1800200"/>
          </a:xfrm>
          <a:prstGeom prst="wedgeEllipseCallout">
            <a:avLst>
              <a:gd name="adj1" fmla="val -63013"/>
              <a:gd name="adj2" fmla="val 4864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Ayúdame, por favor, no quiero h</a:t>
            </a:r>
            <a:r>
              <a:rPr lang="es-ES" dirty="0" smtClean="0">
                <a:solidFill>
                  <a:srgbClr val="FF0000"/>
                </a:solidFill>
              </a:rPr>
              <a:t>ui</a:t>
            </a:r>
            <a:r>
              <a:rPr lang="es-ES" dirty="0" smtClean="0"/>
              <a:t>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32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92088"/>
            <a:ext cx="822960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Algunas veces, la vocal débil le hace </a:t>
            </a:r>
            <a:r>
              <a:rPr lang="es-ES" dirty="0" smtClean="0"/>
              <a:t>kung fu </a:t>
            </a:r>
            <a:r>
              <a:rPr lang="es-ES" dirty="0"/>
              <a:t>a la fuerte: "¡</a:t>
            </a:r>
            <a:r>
              <a:rPr lang="es-ES" b="1" dirty="0">
                <a:solidFill>
                  <a:srgbClr val="FF0000"/>
                </a:solidFill>
              </a:rPr>
              <a:t>HIAAATOOOOO</a:t>
            </a:r>
            <a:r>
              <a:rPr lang="es-ES" dirty="0"/>
              <a:t>!" y consigue separarse y mandar ella en su propia sílaba.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58" y="2996952"/>
            <a:ext cx="4790383" cy="386104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923928" y="2132856"/>
            <a:ext cx="2376264" cy="1224136"/>
          </a:xfrm>
          <a:prstGeom prst="wedgeEllipseCallou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mi kung fu conf</a:t>
            </a:r>
            <a:r>
              <a:rPr lang="es-ES" dirty="0" smtClean="0">
                <a:solidFill>
                  <a:srgbClr val="FF0000"/>
                </a:solidFill>
              </a:rPr>
              <a:t>ío 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Cuando la vocal débil logra vencer así a la fuerte, le ponemos una medalla: la tilde.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17980" r="30467" b="21616"/>
          <a:stretch/>
        </p:blipFill>
        <p:spPr>
          <a:xfrm>
            <a:off x="2964873" y="2420888"/>
            <a:ext cx="3255818" cy="41425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4641">
            <a:off x="4716016" y="1986723"/>
            <a:ext cx="1162959" cy="1162959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1403648" y="1920489"/>
            <a:ext cx="2520280" cy="1508511"/>
          </a:xfrm>
          <a:prstGeom prst="wedgeEllipseCallout">
            <a:avLst>
              <a:gd name="adj1" fmla="val 44584"/>
              <a:gd name="adj2" fmla="val 5288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¡Bien, es m</a:t>
            </a:r>
            <a:r>
              <a:rPr lang="es-ES" dirty="0" smtClean="0">
                <a:solidFill>
                  <a:srgbClr val="FF0000"/>
                </a:solidFill>
              </a:rPr>
              <a:t>ía</a:t>
            </a:r>
            <a:r>
              <a:rPr lang="es-ES" dirty="0" smtClean="0"/>
              <a:t> por fin!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69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104</TotalTime>
  <Words>209</Words>
  <Application>Microsoft Office PowerPoint</Application>
  <PresentationFormat>Presentación en pantalla (4:3)</PresentationFormat>
  <Paragraphs>24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ACENTUACIÓN</vt:lpstr>
      <vt:lpstr>Las vocales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ACENTUACIÓN</dc:title>
  <dc:creator>chema</dc:creator>
  <cp:lastModifiedBy>chema</cp:lastModifiedBy>
  <cp:revision>11</cp:revision>
  <dcterms:created xsi:type="dcterms:W3CDTF">2014-02-02T19:56:28Z</dcterms:created>
  <dcterms:modified xsi:type="dcterms:W3CDTF">2014-02-02T21:40:29Z</dcterms:modified>
</cp:coreProperties>
</file>